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9"/>
  </p:notesMasterIdLst>
  <p:sldIdLst>
    <p:sldId id="452" r:id="rId6"/>
    <p:sldId id="455" r:id="rId7"/>
    <p:sldId id="456"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ian Agbiriogu" initials="BA"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25" autoAdjust="0"/>
    <p:restoredTop sz="93264" autoAdjust="0"/>
  </p:normalViewPr>
  <p:slideViewPr>
    <p:cSldViewPr snapToGrid="0" snapToObjects="1">
      <p:cViewPr>
        <p:scale>
          <a:sx n="75" d="100"/>
          <a:sy n="75" d="100"/>
        </p:scale>
        <p:origin x="1896" y="708"/>
      </p:cViewPr>
      <p:guideLst>
        <p:guide orient="horz" pos="2160"/>
        <p:guide pos="3840"/>
      </p:guideLst>
    </p:cSldViewPr>
  </p:slideViewPr>
  <p:outlineViewPr>
    <p:cViewPr>
      <p:scale>
        <a:sx n="33" d="100"/>
        <a:sy n="33" d="100"/>
      </p:scale>
      <p:origin x="0" y="-10138"/>
    </p:cViewPr>
  </p:outlineViewPr>
  <p:notesTextViewPr>
    <p:cViewPr>
      <p:scale>
        <a:sx n="1" d="1"/>
        <a:sy n="1" d="1"/>
      </p:scale>
      <p:origin x="0" y="0"/>
    </p:cViewPr>
  </p:notesTextViewPr>
  <p:sorterViewPr>
    <p:cViewPr>
      <p:scale>
        <a:sx n="100" d="100"/>
        <a:sy n="100" d="100"/>
      </p:scale>
      <p:origin x="0" y="-2707"/>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1.xml"/><Relationship Id="rId10"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0D3921-C9FE-6E48-83AA-3A4F524FB20F}" type="datetimeFigureOut">
              <a:rPr lang="en-US" smtClean="0"/>
              <a:t>8/9/2022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3A3E85-43D4-CA4F-87E4-4813A8F8E626}" type="slidenum">
              <a:rPr lang="en-US" smtClean="0"/>
              <a:t>‹#›</a:t>
            </a:fld>
            <a:endParaRPr lang="en-US"/>
          </a:p>
        </p:txBody>
      </p:sp>
    </p:spTree>
    <p:extLst>
      <p:ext uri="{BB962C8B-B14F-4D97-AF65-F5344CB8AC3E}">
        <p14:creationId xmlns:p14="http://schemas.microsoft.com/office/powerpoint/2010/main" val="1246932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ru-Ru" altLang="en-US"/>
          </a:p>
        </p:txBody>
      </p:sp>
      <p:sp>
        <p:nvSpPr>
          <p:cNvPr id="40964" name="Slide Number Placeholder 3">
            <a:extLst>
              <a:ext uri="{FF2B5EF4-FFF2-40B4-BE49-F238E27FC236}">
                <a16:creationId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C872BA43-7AC7-4C85-A475-09DD78EA8C9A}" type="slidenum">
              <a:rPr sz="1200">
                <a:latin typeface="Times" charset="0"/>
              </a:rPr>
              <a:pPr>
                <a:defRPr/>
              </a:pPr>
              <a:t>1</a:t>
            </a:fld>
            <a:endParaRPr lang="ru-Ru" altLang="en-US" sz="1200">
              <a:latin typeface="Times" charset="0"/>
            </a:endParaRPr>
          </a:p>
        </p:txBody>
      </p:sp>
    </p:spTree>
    <p:extLst>
      <p:ext uri="{BB962C8B-B14F-4D97-AF65-F5344CB8AC3E}">
        <p14:creationId xmlns:p14="http://schemas.microsoft.com/office/powerpoint/2010/main" val="3415130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rtl="0"/>
            <a:r>
              <a:rPr lang="ru-Ru" b="0" i="0" u="none" baseline="0"/>
              <a:t>Участникам пришло время подумать о том, чему они научились, и определить, нужна ли в их стране NSCA (или аналогичная оценка). Участники должны работать самостоятельно или в командах по стране. Выберите нескольких участников для выступления с докладом.</a:t>
            </a:r>
            <a:endParaRPr lang="ru-Ru" altLang="en-US" sz="1200" dirty="0">
              <a:solidFill>
                <a:schemeClr val="tx1"/>
              </a:solidFill>
              <a:latin typeface="+mn-lt"/>
              <a:ea typeface="+mn-ea"/>
              <a:cs typeface="+mn-cs"/>
            </a:endParaRPr>
          </a:p>
          <a:p>
            <a:endParaRPr lang="ru-Ru" dirty="0"/>
          </a:p>
        </p:txBody>
      </p:sp>
      <p:sp>
        <p:nvSpPr>
          <p:cNvPr id="4" name="Slide Number Placeholder 3"/>
          <p:cNvSpPr>
            <a:spLocks noGrp="1"/>
          </p:cNvSpPr>
          <p:nvPr>
            <p:ph type="sldNum" sz="quarter" idx="10"/>
          </p:nvPr>
        </p:nvSpPr>
        <p:spPr/>
        <p:txBody>
          <a:bodyPr/>
          <a:lstStyle/>
          <a:p>
            <a:pPr algn="l" rtl="0"/>
            <a:fld id="{FE3A3E85-43D4-CA4F-87E4-4813A8F8E626}" type="slidenum">
              <a:rPr>
                <a:solidFill>
                  <a:prstClr val="black"/>
                </a:solidFill>
              </a:rPr>
              <a:pPr/>
              <a:t>2</a:t>
            </a:fld>
            <a:endParaRPr lang="ru-Ru">
              <a:solidFill>
                <a:prstClr val="black"/>
              </a:solidFill>
            </a:endParaRPr>
          </a:p>
        </p:txBody>
      </p:sp>
    </p:spTree>
    <p:extLst>
      <p:ext uri="{BB962C8B-B14F-4D97-AF65-F5344CB8AC3E}">
        <p14:creationId xmlns:p14="http://schemas.microsoft.com/office/powerpoint/2010/main" val="1278730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rtl="0"/>
            <a:r>
              <a:rPr lang="ru-Ru" b="0" i="0" u="none" baseline="0"/>
              <a:t>На занятии, которое пройдет прямо перед этим, мы пройдем по списку вопросов для дальнейшего рассмотрения, поэтому должны быть даны ответы на очень конкретные вопросы, но, если от нас требуется дополнительная информация, задавайте вопросы сейчас или обсудите их с нами после. Кевин посетит GSCS на следующей неделе, так что вы также можете задать вопросы ему.</a:t>
            </a:r>
            <a:endParaRPr lang="ru-Ru" altLang="en-US" sz="1200" dirty="0">
              <a:solidFill>
                <a:schemeClr val="tx1"/>
              </a:solidFill>
              <a:latin typeface="+mn-lt"/>
              <a:ea typeface="+mn-ea"/>
              <a:cs typeface="+mn-cs"/>
            </a:endParaRPr>
          </a:p>
          <a:p>
            <a:endParaRPr lang="ru-Ru" dirty="0"/>
          </a:p>
        </p:txBody>
      </p:sp>
      <p:sp>
        <p:nvSpPr>
          <p:cNvPr id="4" name="Slide Number Placeholder 3"/>
          <p:cNvSpPr>
            <a:spLocks noGrp="1"/>
          </p:cNvSpPr>
          <p:nvPr>
            <p:ph type="sldNum" sz="quarter" idx="10"/>
          </p:nvPr>
        </p:nvSpPr>
        <p:spPr/>
        <p:txBody>
          <a:bodyPr/>
          <a:lstStyle/>
          <a:p>
            <a:pPr algn="l" rtl="0"/>
            <a:fld id="{FE3A3E85-43D4-CA4F-87E4-4813A8F8E626}" type="slidenum">
              <a:rPr>
                <a:solidFill>
                  <a:prstClr val="black"/>
                </a:solidFill>
              </a:rPr>
              <a:pPr/>
              <a:t>3</a:t>
            </a:fld>
            <a:endParaRPr lang="ru-Ru">
              <a:solidFill>
                <a:prstClr val="black"/>
              </a:solidFill>
            </a:endParaRPr>
          </a:p>
        </p:txBody>
      </p:sp>
    </p:spTree>
    <p:extLst>
      <p:ext uri="{BB962C8B-B14F-4D97-AF65-F5344CB8AC3E}">
        <p14:creationId xmlns:p14="http://schemas.microsoft.com/office/powerpoint/2010/main" val="12787308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D43D48-BA6D-044B-863E-6AA2EE913DA4}" type="datetimeFigureOut">
              <a:rPr lang="en-US" smtClean="0"/>
              <a:t>8/9/2022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1174930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8/9/2022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308072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8/9/2022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199233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3_Red/Gray 2 Content">
  <p:cSld name="3_Red/Gray 2 Content">
    <p:bg>
      <p:bgPr>
        <a:solidFill>
          <a:schemeClr val="lt1"/>
        </a:solidFill>
        <a:effectLst/>
      </p:bgPr>
    </p:bg>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914805" y="1715549"/>
            <a:ext cx="507959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3" name="Shape 143"/>
          <p:cNvSpPr txBox="1">
            <a:spLocks noGrp="1"/>
          </p:cNvSpPr>
          <p:nvPr>
            <p:ph type="body" idx="2"/>
          </p:nvPr>
        </p:nvSpPr>
        <p:spPr>
          <a:xfrm>
            <a:off x="6197600" y="1715549"/>
            <a:ext cx="508040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4" name="Shape 144"/>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a:p>
        </p:txBody>
      </p:sp>
      <p:sp>
        <p:nvSpPr>
          <p:cNvPr id="145" name="Shape 145"/>
          <p:cNvSpPr txBox="1">
            <a:spLocks noGrp="1"/>
          </p:cNvSpPr>
          <p:nvPr>
            <p:ph type="title"/>
          </p:nvPr>
        </p:nvSpPr>
        <p:spPr>
          <a:xfrm>
            <a:off x="914805" y="898413"/>
            <a:ext cx="10363200" cy="615554"/>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357139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8/9/2022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941300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D43D48-BA6D-044B-863E-6AA2EE913DA4}" type="datetimeFigureOut">
              <a:rPr lang="en-US" smtClean="0"/>
              <a:t>8/9/2022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2069363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D43D48-BA6D-044B-863E-6AA2EE913DA4}" type="datetimeFigureOut">
              <a:rPr lang="en-US" smtClean="0"/>
              <a:t>8/9/2022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12862778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D43D48-BA6D-044B-863E-6AA2EE913DA4}" type="datetimeFigureOut">
              <a:rPr lang="en-US" smtClean="0"/>
              <a:t>8/9/2022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1901182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D43D48-BA6D-044B-863E-6AA2EE913DA4}" type="datetimeFigureOut">
              <a:rPr lang="en-US" smtClean="0"/>
              <a:t>8/9/2022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759093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D43D48-BA6D-044B-863E-6AA2EE913DA4}" type="datetimeFigureOut">
              <a:rPr lang="en-US" smtClean="0"/>
              <a:t>8/9/2022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2034751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8/9/2022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1531067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8/9/2022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1497775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43D48-BA6D-044B-863E-6AA2EE913DA4}" type="datetimeFigureOut">
              <a:rPr lang="en-US" smtClean="0"/>
              <a:t>8/9/2022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0220C-33F2-1C43-9667-1F7049FE1F3D}" type="slidenum">
              <a:rPr lang="en-US" smtClean="0"/>
              <a:t>‹#›</a:t>
            </a:fld>
            <a:endParaRPr lang="en-US"/>
          </a:p>
        </p:txBody>
      </p:sp>
    </p:spTree>
    <p:extLst>
      <p:ext uri="{BB962C8B-B14F-4D97-AF65-F5344CB8AC3E}">
        <p14:creationId xmlns:p14="http://schemas.microsoft.com/office/powerpoint/2010/main" val="21352873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E1A8982-A8FE-434C-841B-957CA43B7779}"/>
              </a:ext>
            </a:extLst>
          </p:cNvPr>
          <p:cNvSpPr/>
          <p:nvPr/>
        </p:nvSpPr>
        <p:spPr>
          <a:xfrm>
            <a:off x="0" y="-37408"/>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ru-Ru" sz="1361" kern="0" dirty="0">
              <a:solidFill>
                <a:sysClr val="windowText" lastClr="000000"/>
              </a:solidFill>
              <a:latin typeface="Arial" panose="020B0604020202020204" pitchFamily="34" charset="0"/>
              <a:cs typeface="Arial" panose="020B0604020202020204" pitchFamily="34" charset="0"/>
            </a:endParaRPr>
          </a:p>
        </p:txBody>
      </p:sp>
      <p:cxnSp>
        <p:nvCxnSpPr>
          <p:cNvPr id="6" name="Straight Connector 5">
            <a:extLst>
              <a:ext uri="{FF2B5EF4-FFF2-40B4-BE49-F238E27FC236}">
                <a16:creationId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65F477E9-DF8E-4C9C-9F9D-9EA894096F0D}"/>
              </a:ext>
            </a:extLst>
          </p:cNvPr>
          <p:cNvSpPr>
            <a:spLocks noGrp="1"/>
          </p:cNvSpPr>
          <p:nvPr/>
        </p:nvSpPr>
        <p:spPr>
          <a:xfrm>
            <a:off x="2362201" y="1479551"/>
            <a:ext cx="8514906" cy="2597149"/>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gn="l" rtl="0" eaLnBrk="1" hangingPunct="1"/>
            <a:r>
              <a:rPr lang="ru-Ru" sz="3200" b="0" i="0" u="none" baseline="0">
                <a:solidFill>
                  <a:srgbClr val="FFFFFF"/>
                </a:solidFill>
                <a:ea typeface="Gill Sans MT" panose="020B0502020104020203" pitchFamily="34" charset="0"/>
                <a:cs typeface="Arial" panose="020B0604020202020204" pitchFamily="34" charset="0"/>
              </a:rPr>
              <a:t>ОБУЧЕНИЕ УЧАСТНИКОВ ОЦЕНКИ НАЦИОНАЛЬНОЙ ЦЕПИ ПОСТАВОК (NSCA 2.0)</a:t>
            </a:r>
          </a:p>
          <a:p>
            <a:pPr marL="1524000" indent="-1524000" algn="l" rtl="0"/>
            <a:r>
              <a:rPr lang="ru-Ru" sz="3200" b="0" i="0" u="none" baseline="0">
                <a:solidFill>
                  <a:srgbClr val="FFFF00"/>
                </a:solidFill>
                <a:ea typeface="Gill Sans MT" panose="020B0502020104020203" pitchFamily="34" charset="0"/>
                <a:cs typeface="Arial" panose="020B0604020202020204" pitchFamily="34" charset="0"/>
              </a:rPr>
              <a:t>День 4:</a:t>
            </a:r>
            <a:r>
              <a:rPr lang="th-TH" sz="3200" b="0" i="0" u="none" baseline="0">
                <a:solidFill>
                  <a:srgbClr val="FFFF00"/>
                </a:solidFill>
                <a:ea typeface="Gill Sans MT" panose="020B0502020104020203" pitchFamily="34" charset="0"/>
                <a:cs typeface="Arial" panose="020B0604020202020204" pitchFamily="34" charset="0"/>
              </a:rPr>
              <a:t>	</a:t>
            </a:r>
            <a:r>
              <a:rPr lang="ru-Ru" sz="3200" b="0" i="0" u="none" baseline="0">
                <a:solidFill>
                  <a:srgbClr val="FFFF00"/>
                </a:solidFill>
                <a:ea typeface="Gill Sans MT" panose="020B0502020104020203" pitchFamily="34" charset="0"/>
                <a:cs typeface="Arial" panose="020B0604020202020204" pitchFamily="34" charset="0"/>
              </a:rPr>
              <a:t>Применение знаний и поддержка оценки NSCA</a:t>
            </a:r>
            <a:endParaRPr lang="ru-Ru" altLang="en-US" sz="3200" dirty="0">
              <a:solidFill>
                <a:srgbClr val="FFFF00"/>
              </a:solidFill>
              <a:ea typeface="Gill Sans MT" panose="020B0502020104020203" pitchFamily="34" charset="0"/>
              <a:cs typeface="Arial" panose="020B0604020202020204" pitchFamily="34" charset="0"/>
            </a:endParaRPr>
          </a:p>
          <a:p>
            <a:pPr algn="l" rtl="0" eaLnBrk="1" hangingPunct="1"/>
            <a:endParaRPr lang="ru-Ru" altLang="en-US" sz="800" dirty="0">
              <a:solidFill>
                <a:srgbClr val="000000"/>
              </a:solidFill>
              <a:ea typeface="Gill Sans MT" panose="020B0502020104020203" pitchFamily="34" charset="0"/>
              <a:cs typeface="Arial" panose="020B0604020202020204" pitchFamily="34" charset="0"/>
            </a:endParaRPr>
          </a:p>
        </p:txBody>
      </p:sp>
      <p:pic>
        <p:nvPicPr>
          <p:cNvPr id="39943" name="Picture 3" descr="C:\Users\Mariana Rodrigues\AppData\Local\Microsoft\Windows\INetCacheContent.Word\Horizontal_RGB_294_White.png">
            <a:extLst>
              <a:ext uri="{FF2B5EF4-FFF2-40B4-BE49-F238E27FC236}">
                <a16:creationId xmlns:a16="http://schemas.microsoft.com/office/drawing/2014/main" id="{B66CD02E-BDDC-4D38-B0AF-B1EDBE2856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918F998B-3CDE-42DF-AF26-6A2CE33904E3}"/>
              </a:ext>
            </a:extLst>
          </p:cNvPr>
          <p:cNvSpPr txBox="1"/>
          <p:nvPr/>
        </p:nvSpPr>
        <p:spPr>
          <a:xfrm>
            <a:off x="6147252" y="6100390"/>
            <a:ext cx="5912774" cy="646331"/>
          </a:xfrm>
          <a:prstGeom prst="rect">
            <a:avLst/>
          </a:prstGeom>
          <a:noFill/>
        </p:spPr>
        <p:txBody>
          <a:bodyPr wrap="square" rtlCol="0">
            <a:spAutoFit/>
          </a:bodyPr>
          <a:lstStyle/>
          <a:p>
            <a:pPr algn="l" rtl="0"/>
            <a:r>
              <a:rPr lang="ru-Ru" sz="1200" i="0" u="none" baseline="0">
                <a:solidFill>
                  <a:schemeClr val="bg1"/>
                </a:solidFill>
                <a:latin typeface="Arial" panose="020B0604020202020204" pitchFamily="34" charset="0"/>
                <a:ea typeface="+mj-lt"/>
                <a:cs typeface="Arial" panose="020B0604020202020204" pitchFamily="34" charset="0"/>
              </a:rPr>
              <a:t>Программа Агентства США по международному развитию (USAID) в отношении глобальной цепи поставок в сфере здравоохранения ― техническая помощь, целевой заказ на оценку национальной цепи поставок </a:t>
            </a:r>
          </a:p>
        </p:txBody>
      </p:sp>
    </p:spTree>
    <p:extLst>
      <p:ext uri="{BB962C8B-B14F-4D97-AF65-F5344CB8AC3E}">
        <p14:creationId xmlns:p14="http://schemas.microsoft.com/office/powerpoint/2010/main" val="19139598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EA99A-41E4-47D1-866E-5FA3F3E7D9E7}"/>
              </a:ext>
            </a:extLst>
          </p:cNvPr>
          <p:cNvSpPr>
            <a:spLocks noGrp="1"/>
          </p:cNvSpPr>
          <p:nvPr>
            <p:ph type="title"/>
          </p:nvPr>
        </p:nvSpPr>
        <p:spPr>
          <a:xfrm>
            <a:off x="0" y="127329"/>
            <a:ext cx="12192000" cy="877001"/>
          </a:xfrm>
        </p:spPr>
        <p:txBody>
          <a:bodyPr>
            <a:noAutofit/>
          </a:bodyPr>
          <a:lstStyle/>
          <a:p>
            <a:pPr algn="ctr" rtl="0"/>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Подумайте, чему вы научились и каковы будут следующие шаги </a:t>
            </a:r>
            <a:endParaRPr lang="ru-Ru" sz="3200" b="1" dirty="0">
              <a:solidFill>
                <a:srgbClr val="C00000"/>
              </a:solidFill>
              <a:latin typeface="Arial" panose="020B0604020202020204" pitchFamily="34" charset="0"/>
              <a:cs typeface="Arial" panose="020B0604020202020204" pitchFamily="34" charset="0"/>
            </a:endParaRPr>
          </a:p>
        </p:txBody>
      </p:sp>
      <p:sp>
        <p:nvSpPr>
          <p:cNvPr id="5" name="TextBox 4"/>
          <p:cNvSpPr txBox="1"/>
          <p:nvPr/>
        </p:nvSpPr>
        <p:spPr>
          <a:xfrm>
            <a:off x="616342" y="1121289"/>
            <a:ext cx="11100737" cy="3277820"/>
          </a:xfrm>
          <a:prstGeom prst="rect">
            <a:avLst/>
          </a:prstGeom>
          <a:noFill/>
        </p:spPr>
        <p:txBody>
          <a:bodyPr wrap="square" rtlCol="0">
            <a:spAutoFit/>
          </a:bodyPr>
          <a:lstStyle/>
          <a:p>
            <a:pPr algn="l" rtl="0"/>
            <a:r>
              <a:rPr lang="ru-Ru" b="1" i="0" u="none" baseline="0">
                <a:latin typeface="Arial" panose="020B0604020202020204" pitchFamily="34" charset="0"/>
                <a:ea typeface="Gill Sans MT" panose="020B0502020104020203" pitchFamily="34" charset="0"/>
                <a:cs typeface="Arial" panose="020B0604020202020204" pitchFamily="34" charset="0"/>
              </a:rPr>
              <a:t>Уделите время самостоятельно или вместе с командой по стране, чтобы обдумать ваши потребности или планы на NSCA:</a:t>
            </a:r>
          </a:p>
          <a:p>
            <a:endParaRPr lang="ru-Ru" sz="900" dirty="0">
              <a:latin typeface="Arial" panose="020B0604020202020204" pitchFamily="34" charset="0"/>
              <a:cs typeface="Arial" panose="020B0604020202020204" pitchFamily="34" charset="0"/>
            </a:endParaRPr>
          </a:p>
          <a:p>
            <a:pPr marL="285750" indent="-285750" algn="l" rtl="0">
              <a:buFont typeface="Wingdings" panose="05000000000000000000" pitchFamily="2" charset="2"/>
              <a:buChar char="ü"/>
            </a:pPr>
            <a:r>
              <a:rPr lang="ru-Ru" b="0" i="0" u="none" baseline="0">
                <a:latin typeface="Arial" panose="020B0604020202020204" pitchFamily="34" charset="0"/>
                <a:ea typeface="Gill Sans MT" panose="020B0502020104020203" pitchFamily="34" charset="0"/>
                <a:cs typeface="Arial" panose="020B0604020202020204" pitchFamily="34" charset="0"/>
              </a:rPr>
              <a:t>Есть ли у вас уже планы по проведению NSCA или аналогичной оценки? </a:t>
            </a:r>
            <a:endParaRPr lang="ru-Ru" dirty="0">
              <a:latin typeface="Arial" panose="020B0604020202020204" pitchFamily="34" charset="0"/>
              <a:cs typeface="Arial" panose="020B0604020202020204" pitchFamily="34" charset="0"/>
            </a:endParaRPr>
          </a:p>
          <a:p>
            <a:pPr lvl="1" algn="l" rtl="0"/>
            <a:r>
              <a:rPr lang="ru-Ru" b="0" i="0" u="none" baseline="0">
                <a:latin typeface="Arial" panose="020B0604020202020204" pitchFamily="34" charset="0"/>
                <a:ea typeface="Gill Sans MT" panose="020B0502020104020203" pitchFamily="34" charset="0"/>
                <a:cs typeface="Arial" panose="020B0604020202020204" pitchFamily="34" charset="0"/>
              </a:rPr>
              <a:t>Каким будет охват?</a:t>
            </a:r>
          </a:p>
          <a:p>
            <a:pPr lvl="1" algn="l" rtl="0"/>
            <a:r>
              <a:rPr lang="ru-Ru" b="0" i="0" u="none" baseline="0">
                <a:latin typeface="Arial" panose="020B0604020202020204" pitchFamily="34" charset="0"/>
                <a:ea typeface="Gill Sans MT" panose="020B0502020104020203" pitchFamily="34" charset="0"/>
                <a:cs typeface="Arial" panose="020B0604020202020204" pitchFamily="34" charset="0"/>
              </a:rPr>
              <a:t>Какие ресурсы вам потребуются? Были ли они запланированы?</a:t>
            </a:r>
            <a:endParaRPr lang="ru-Ru" dirty="0">
              <a:latin typeface="Arial" panose="020B0604020202020204" pitchFamily="34" charset="0"/>
              <a:cs typeface="Arial" panose="020B0604020202020204" pitchFamily="34" charset="0"/>
            </a:endParaRPr>
          </a:p>
          <a:p>
            <a:pPr marL="285750" indent="-285750" algn="l" rtl="0">
              <a:buFont typeface="Wingdings" panose="05000000000000000000" pitchFamily="2" charset="2"/>
              <a:buChar char="ü"/>
            </a:pPr>
            <a:r>
              <a:rPr lang="ru-Ru" b="0" i="0" u="none" baseline="0">
                <a:latin typeface="Arial" panose="020B0604020202020204" pitchFamily="34" charset="0"/>
                <a:ea typeface="Gill Sans MT" panose="020B0502020104020203" pitchFamily="34" charset="0"/>
                <a:cs typeface="Arial" panose="020B0604020202020204" pitchFamily="34" charset="0"/>
              </a:rPr>
              <a:t>Если у вас сейчас нет планов, подумайте, нужна ли вашей стране оценка цепи поставок?</a:t>
            </a:r>
          </a:p>
          <a:p>
            <a:pPr lvl="1" algn="l" rtl="0"/>
            <a:r>
              <a:rPr lang="ru-Ru" b="0" i="0" u="none" baseline="0">
                <a:latin typeface="Arial" panose="020B0604020202020204" pitchFamily="34" charset="0"/>
                <a:ea typeface="Gill Sans MT" panose="020B0502020104020203" pitchFamily="34" charset="0"/>
                <a:cs typeface="Arial" panose="020B0604020202020204" pitchFamily="34" charset="0"/>
              </a:rPr>
              <a:t>Проводилась ли оценка в недавнее время?</a:t>
            </a:r>
          </a:p>
          <a:p>
            <a:pPr lvl="1" algn="l" rtl="0"/>
            <a:r>
              <a:rPr lang="ru-Ru" b="0" i="0" u="none" baseline="0">
                <a:latin typeface="Arial" panose="020B0604020202020204" pitchFamily="34" charset="0"/>
                <a:ea typeface="Gill Sans MT" panose="020B0502020104020203" pitchFamily="34" charset="0"/>
                <a:cs typeface="Arial" panose="020B0604020202020204" pitchFamily="34" charset="0"/>
              </a:rPr>
              <a:t>Будет ли новая стратегия цепи поставок разработана в ближайшие несколько лет?</a:t>
            </a:r>
          </a:p>
          <a:p>
            <a:pPr lvl="1" algn="l" rtl="0"/>
            <a:r>
              <a:rPr lang="ru-Ru" b="0" i="0" u="none" baseline="0">
                <a:latin typeface="Arial" panose="020B0604020202020204" pitchFamily="34" charset="0"/>
                <a:ea typeface="Gill Sans MT" panose="020B0502020104020203" pitchFamily="34" charset="0"/>
                <a:cs typeface="Arial" panose="020B0604020202020204" pitchFamily="34" charset="0"/>
              </a:rPr>
              <a:t>Существует ли потребность в мониторинге эффективности актуального стратегического плана?</a:t>
            </a:r>
          </a:p>
          <a:p>
            <a:pPr lvl="1" algn="l" rtl="0"/>
            <a:r>
              <a:rPr lang="ru-Ru" b="0" i="0" u="none" baseline="0">
                <a:latin typeface="Arial" panose="020B0604020202020204" pitchFamily="34" charset="0"/>
                <a:ea typeface="Gill Sans MT" panose="020B0502020104020203" pitchFamily="34" charset="0"/>
                <a:cs typeface="Arial" panose="020B0604020202020204" pitchFamily="34" charset="0"/>
              </a:rPr>
              <a:t>Какую поддержку вы окажете NSCA при необходимости? Кого вам потребуется поддержать? Каким будет основной посыл?</a:t>
            </a:r>
            <a:endParaRPr lang="ru-Ru" dirty="0">
              <a:latin typeface="Arial" panose="020B0604020202020204" pitchFamily="34" charset="0"/>
              <a:cs typeface="Arial" panose="020B0604020202020204" pitchFamily="34" charset="0"/>
            </a:endParaRPr>
          </a:p>
        </p:txBody>
      </p:sp>
      <p:sp>
        <p:nvSpPr>
          <p:cNvPr id="6" name="TextBox 5"/>
          <p:cNvSpPr txBox="1"/>
          <p:nvPr/>
        </p:nvSpPr>
        <p:spPr>
          <a:xfrm>
            <a:off x="5447397" y="6361339"/>
            <a:ext cx="6744603" cy="369332"/>
          </a:xfrm>
          <a:prstGeom prst="rect">
            <a:avLst/>
          </a:prstGeom>
          <a:noFill/>
        </p:spPr>
        <p:txBody>
          <a:bodyPr wrap="none" rtlCol="0">
            <a:spAutoFit/>
          </a:bodyPr>
          <a:lstStyle/>
          <a:p>
            <a:pPr algn="l" rtl="0"/>
            <a:r>
              <a:rPr lang="ru-Ru" b="0"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Несколько участников или команд выступают с докладами…</a:t>
            </a:r>
            <a:endParaRPr lang="ru-Ru" dirty="0">
              <a:solidFill>
                <a:srgbClr val="C00000"/>
              </a:solidFill>
              <a:latin typeface="Arial" panose="020B0604020202020204" pitchFamily="34" charset="0"/>
              <a:cs typeface="Arial" panose="020B0604020202020204" pitchFamily="34" charset="0"/>
            </a:endParaRPr>
          </a:p>
        </p:txBody>
      </p:sp>
      <p:sp>
        <p:nvSpPr>
          <p:cNvPr id="7" name="TextBox 6"/>
          <p:cNvSpPr txBox="1"/>
          <p:nvPr/>
        </p:nvSpPr>
        <p:spPr>
          <a:xfrm>
            <a:off x="616342" y="4884011"/>
            <a:ext cx="11082970" cy="1338828"/>
          </a:xfrm>
          <a:prstGeom prst="rect">
            <a:avLst/>
          </a:prstGeom>
          <a:noFill/>
        </p:spPr>
        <p:txBody>
          <a:bodyPr wrap="none" rtlCol="0">
            <a:spAutoFit/>
          </a:bodyPr>
          <a:lstStyle/>
          <a:p>
            <a:pPr algn="l" rtl="0"/>
            <a:r>
              <a:rPr lang="ru-Ru" b="1" i="0" u="none" baseline="0">
                <a:latin typeface="Arial" panose="020B0604020202020204" pitchFamily="34" charset="0"/>
                <a:ea typeface="Gill Sans MT" panose="020B0502020104020203" pitchFamily="34" charset="0"/>
                <a:cs typeface="Arial" panose="020B0604020202020204" pitchFamily="34" charset="0"/>
              </a:rPr>
              <a:t>Если вы — партнер по реализации/консультант:</a:t>
            </a:r>
            <a:endParaRPr lang="ru-Ru" b="1" dirty="0">
              <a:latin typeface="Arial" panose="020B0604020202020204" pitchFamily="34" charset="0"/>
              <a:cs typeface="Arial" panose="020B0604020202020204" pitchFamily="34" charset="0"/>
            </a:endParaRPr>
          </a:p>
          <a:p>
            <a:endParaRPr lang="ru-Ru" sz="900" dirty="0">
              <a:latin typeface="Arial" panose="020B0604020202020204" pitchFamily="34" charset="0"/>
              <a:cs typeface="Arial" panose="020B0604020202020204" pitchFamily="34" charset="0"/>
            </a:endParaRPr>
          </a:p>
          <a:p>
            <a:pPr marL="285750" indent="-285750" algn="l" rtl="0">
              <a:buFont typeface="Wingdings" panose="05000000000000000000" pitchFamily="2" charset="2"/>
              <a:buChar char="ü"/>
            </a:pPr>
            <a:r>
              <a:rPr lang="ru-Ru" b="0" i="0" u="none" baseline="0">
                <a:latin typeface="Arial" panose="020B0604020202020204" pitchFamily="34" charset="0"/>
                <a:ea typeface="Gill Sans MT" panose="020B0502020104020203" pitchFamily="34" charset="0"/>
                <a:cs typeface="Arial" panose="020B0604020202020204" pitchFamily="34" charset="0"/>
              </a:rPr>
              <a:t>Планируете ли вы в ближайшее время принимать участие в каких-либо проверках цепи поставок?</a:t>
            </a:r>
          </a:p>
          <a:p>
            <a:pPr marL="285750" indent="-285750" algn="l" rtl="0">
              <a:buFont typeface="Wingdings" panose="05000000000000000000" pitchFamily="2" charset="2"/>
              <a:buChar char="ü"/>
            </a:pPr>
            <a:r>
              <a:rPr lang="ru-Ru" b="0" i="0" u="none" baseline="0">
                <a:latin typeface="Arial" panose="020B0604020202020204" pitchFamily="34" charset="0"/>
                <a:ea typeface="Gill Sans MT" panose="020B0502020104020203" pitchFamily="34" charset="0"/>
                <a:cs typeface="Arial" panose="020B0604020202020204" pitchFamily="34" charset="0"/>
              </a:rPr>
              <a:t>Как вы используете представленную здесь информацию для информирования об оценке?</a:t>
            </a:r>
          </a:p>
          <a:p>
            <a:pPr marL="285750" indent="-285750" algn="l" rtl="0">
              <a:buFont typeface="Wingdings" panose="05000000000000000000" pitchFamily="2" charset="2"/>
              <a:buChar char="ü"/>
            </a:pPr>
            <a:r>
              <a:rPr lang="ru-Ru" b="0" i="0" u="none" baseline="0">
                <a:latin typeface="Arial" panose="020B0604020202020204" pitchFamily="34" charset="0"/>
                <a:ea typeface="Gill Sans MT" panose="020B0502020104020203" pitchFamily="34" charset="0"/>
                <a:cs typeface="Arial" panose="020B0604020202020204" pitchFamily="34" charset="0"/>
              </a:rPr>
              <a:t>Существует ли способ поддержать оценку NSCA в странах, в которых вы работаете?</a:t>
            </a:r>
            <a:endParaRPr lang="ru-Ru"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83571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EA99A-41E4-47D1-866E-5FA3F3E7D9E7}"/>
              </a:ext>
            </a:extLst>
          </p:cNvPr>
          <p:cNvSpPr>
            <a:spLocks noGrp="1"/>
          </p:cNvSpPr>
          <p:nvPr>
            <p:ph type="title"/>
          </p:nvPr>
        </p:nvSpPr>
        <p:spPr>
          <a:xfrm>
            <a:off x="0" y="292986"/>
            <a:ext cx="12192000" cy="913514"/>
          </a:xfrm>
        </p:spPr>
        <p:txBody>
          <a:bodyPr>
            <a:noAutofit/>
          </a:bodyPr>
          <a:lstStyle/>
          <a:p>
            <a:pPr algn="ctr" rtl="0">
              <a:lnSpc>
                <a:spcPct val="100000"/>
              </a:lnSpc>
            </a:pPr>
            <a:r>
              <a:rPr lang="ru-Ru" sz="3200" b="1" i="0" u="none" baseline="0">
                <a:solidFill>
                  <a:srgbClr val="C00000"/>
                </a:solidFill>
                <a:latin typeface="Arial" panose="020B0604020202020204" pitchFamily="34" charset="0"/>
                <a:ea typeface="Gill Sans MT" panose="020B0502020104020203" pitchFamily="34" charset="0"/>
                <a:cs typeface="Arial" panose="020B0604020202020204" pitchFamily="34" charset="0"/>
              </a:rPr>
              <a:t>Какие дополнительные сведения вам понадобятся?</a:t>
            </a:r>
            <a:endParaRPr lang="ru-Ru" sz="3200" b="1" dirty="0">
              <a:solidFill>
                <a:srgbClr val="C00000"/>
              </a:solidFill>
              <a:latin typeface="Arial" panose="020B0604020202020204" pitchFamily="34" charset="0"/>
              <a:cs typeface="Arial" panose="020B0604020202020204" pitchFamily="34" charset="0"/>
            </a:endParaRPr>
          </a:p>
        </p:txBody>
      </p:sp>
      <p:sp>
        <p:nvSpPr>
          <p:cNvPr id="5" name="TextBox 4"/>
          <p:cNvSpPr txBox="1"/>
          <p:nvPr/>
        </p:nvSpPr>
        <p:spPr>
          <a:xfrm>
            <a:off x="914400" y="1473790"/>
            <a:ext cx="10048114" cy="1323439"/>
          </a:xfrm>
          <a:prstGeom prst="rect">
            <a:avLst/>
          </a:prstGeom>
          <a:noFill/>
        </p:spPr>
        <p:txBody>
          <a:bodyPr wrap="square" rtlCol="0">
            <a:spAutoFit/>
          </a:bodyPr>
          <a:lstStyle/>
          <a:p>
            <a:pPr marL="342900" indent="-342900" algn="l" rtl="0">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Есть ли какая-либо информация, которая может понадобиться с нашей стороны, чтобы вы могли принять решение относительно проведения оценки?</a:t>
            </a:r>
          </a:p>
          <a:p>
            <a:endParaRPr lang="ru-Ru" sz="2000" dirty="0">
              <a:latin typeface="Arial" panose="020B0604020202020204" pitchFamily="34" charset="0"/>
              <a:cs typeface="Arial" panose="020B0604020202020204" pitchFamily="34" charset="0"/>
            </a:endParaRPr>
          </a:p>
          <a:p>
            <a:pPr marL="342900" indent="-342900" algn="l" rtl="0">
              <a:buFont typeface="Arial" panose="020B0604020202020204" pitchFamily="34" charset="0"/>
              <a:buChar char="•"/>
            </a:pPr>
            <a:r>
              <a:rPr lang="ru-Ru" sz="2000" b="0" i="0" u="none" baseline="0">
                <a:latin typeface="Arial" panose="020B0604020202020204" pitchFamily="34" charset="0"/>
                <a:ea typeface="Gill Sans MT" panose="020B0502020104020203" pitchFamily="34" charset="0"/>
                <a:cs typeface="Arial" panose="020B0604020202020204" pitchFamily="34" charset="0"/>
              </a:rPr>
              <a:t>Нужны ли вам дополнительные ресурсы?</a:t>
            </a:r>
          </a:p>
        </p:txBody>
      </p:sp>
    </p:spTree>
    <p:extLst>
      <p:ext uri="{BB962C8B-B14F-4D97-AF65-F5344CB8AC3E}">
        <p14:creationId xmlns:p14="http://schemas.microsoft.com/office/powerpoint/2010/main" val="10334157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D77F0DFB-CC8B-433F-AF91-ED773577D7ED}">
  <ds:schemaRefs>
    <ds:schemaRef ds:uri="http://schemas.microsoft.com/sharepoint/v3/contenttype/forms"/>
  </ds:schemaRefs>
</ds:datastoreItem>
</file>

<file path=customXml/itemProps2.xml><?xml version="1.0" encoding="utf-8"?>
<ds:datastoreItem xmlns:ds="http://schemas.openxmlformats.org/officeDocument/2006/customXml" ds:itemID="{F13F9E76-84A1-4D1A-B9A9-E874FB38259D}">
  <ds:schemaRefs>
    <ds:schemaRef ds:uri="Microsoft.SharePoint.Taxonomy.ContentTypeSync"/>
  </ds:schemaRefs>
</ds:datastoreItem>
</file>

<file path=customXml/itemProps3.xml><?xml version="1.0" encoding="utf-8"?>
<ds:datastoreItem xmlns:ds="http://schemas.openxmlformats.org/officeDocument/2006/customXml" ds:itemID="{645B49B9-E69E-406C-994E-8DB7073137A9}"/>
</file>

<file path=customXml/itemProps4.xml><?xml version="1.0" encoding="utf-8"?>
<ds:datastoreItem xmlns:ds="http://schemas.openxmlformats.org/officeDocument/2006/customXml" ds:itemID="{B0D05E8E-2D0E-4BAF-8F96-1C65FDE6B8CE}">
  <ds:schemaRefs>
    <ds:schemaRef ds:uri="http://schemas.openxmlformats.org/package/2006/metadata/core-properties"/>
    <ds:schemaRef ds:uri="http://schemas.microsoft.com/office/2006/documentManagement/types"/>
    <ds:schemaRef ds:uri="http://purl.org/dc/terms/"/>
    <ds:schemaRef ds:uri="http://purl.org/dc/elements/1.1/"/>
    <ds:schemaRef ds:uri="http://purl.org/dc/dcmitype/"/>
    <ds:schemaRef ds:uri="http://www.w3.org/XML/1998/namespace"/>
    <ds:schemaRef ds:uri="http://schemas.microsoft.com/office/infopath/2007/PartnerControls"/>
    <ds:schemaRef ds:uri="8d7096d6-fc66-4344-9e3f-2445529a09f6"/>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5963</TotalTime>
  <Words>366</Words>
  <Application>Microsoft Office PowerPoint</Application>
  <PresentationFormat>Widescreen</PresentationFormat>
  <Paragraphs>29</Paragraphs>
  <Slides>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Light</vt:lpstr>
      <vt:lpstr>Times</vt:lpstr>
      <vt:lpstr>Wingdings</vt:lpstr>
      <vt:lpstr>Office Theme</vt:lpstr>
      <vt:lpstr>PowerPoint Presentation</vt:lpstr>
      <vt:lpstr>Подумайте, чему вы научились и каковы будут следующие шаги </vt:lpstr>
      <vt:lpstr>Какие дополнительные сведения вам понадобятся?</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Teresa Jamieson</dc:creator>
  <cp:lastModifiedBy>Pakhapat Boonchusanong</cp:lastModifiedBy>
  <cp:revision>121</cp:revision>
  <cp:lastPrinted>2022-08-09T10:07:50Z</cp:lastPrinted>
  <dcterms:created xsi:type="dcterms:W3CDTF">2018-03-15T19:05:04Z</dcterms:created>
  <dcterms:modified xsi:type="dcterms:W3CDTF">2022-08-09T10:07:52Z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0x0101008DA58B5CA681664FAB24816C56F410850200C1ADE8129BED5243B21152D92CDBFE90</vt:lpwstr>
  </property>
  <property fmtid="{D5CDD505-2E9C-101B-9397-08002B2CF9AE}" pid="3" name="Project Document Type">
    <vt:lpwstr/>
  </property>
</Properties>
</file>